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22" r:id="rId3"/>
    <p:sldId id="284" r:id="rId4"/>
    <p:sldId id="283" r:id="rId5"/>
    <p:sldId id="323" r:id="rId6"/>
    <p:sldId id="317" r:id="rId7"/>
    <p:sldId id="318" r:id="rId8"/>
    <p:sldId id="312" r:id="rId9"/>
    <p:sldId id="285" r:id="rId10"/>
    <p:sldId id="297" r:id="rId11"/>
    <p:sldId id="287" r:id="rId12"/>
    <p:sldId id="324" r:id="rId13"/>
    <p:sldId id="286" r:id="rId14"/>
    <p:sldId id="325" r:id="rId15"/>
    <p:sldId id="328" r:id="rId16"/>
    <p:sldId id="326" r:id="rId17"/>
    <p:sldId id="327" r:id="rId18"/>
    <p:sldId id="329" r:id="rId19"/>
    <p:sldId id="330" r:id="rId20"/>
    <p:sldId id="343" r:id="rId21"/>
    <p:sldId id="314" r:id="rId22"/>
    <p:sldId id="315" r:id="rId23"/>
    <p:sldId id="346" r:id="rId24"/>
    <p:sldId id="344" r:id="rId25"/>
    <p:sldId id="347" r:id="rId26"/>
    <p:sldId id="345" r:id="rId27"/>
    <p:sldId id="348" r:id="rId28"/>
    <p:sldId id="320" r:id="rId29"/>
    <p:sldId id="349" r:id="rId30"/>
    <p:sldId id="321" r:id="rId31"/>
    <p:sldId id="331" r:id="rId32"/>
    <p:sldId id="332" r:id="rId33"/>
    <p:sldId id="333" r:id="rId34"/>
    <p:sldId id="304" r:id="rId35"/>
    <p:sldId id="350" r:id="rId36"/>
    <p:sldId id="302" r:id="rId37"/>
    <p:sldId id="351" r:id="rId38"/>
    <p:sldId id="334" r:id="rId39"/>
    <p:sldId id="305" r:id="rId40"/>
    <p:sldId id="335" r:id="rId41"/>
    <p:sldId id="336" r:id="rId42"/>
    <p:sldId id="337" r:id="rId43"/>
    <p:sldId id="307" r:id="rId44"/>
    <p:sldId id="338" r:id="rId45"/>
    <p:sldId id="339" r:id="rId46"/>
    <p:sldId id="309" r:id="rId47"/>
    <p:sldId id="340" r:id="rId48"/>
    <p:sldId id="308" r:id="rId49"/>
    <p:sldId id="341" r:id="rId50"/>
    <p:sldId id="311" r:id="rId51"/>
    <p:sldId id="353" r:id="rId52"/>
    <p:sldId id="352" r:id="rId53"/>
    <p:sldId id="342" r:id="rId5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5F"/>
    <a:srgbClr val="800080"/>
    <a:srgbClr val="0000FF"/>
    <a:srgbClr val="660033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>
        <p:scale>
          <a:sx n="160" d="100"/>
          <a:sy n="160" d="100"/>
        </p:scale>
        <p:origin x="19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1B84-5126-475A-9E32-09192FA4C673}" type="datetimeFigureOut">
              <a:rPr lang="en-US"/>
              <a:pPr>
                <a:defRPr/>
              </a:pPr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1394-AED9-4DCF-B461-AEB4117BD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B432-3209-439E-B5EA-B47A2F9FE908}" type="datetimeFigureOut">
              <a:rPr lang="en-US"/>
              <a:pPr>
                <a:defRPr/>
              </a:pPr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6733-C50D-4D89-89D8-DCF4A3310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8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CECA-81D4-4243-932C-2995ACED238F}" type="datetimeFigureOut">
              <a:rPr lang="en-US"/>
              <a:pPr>
                <a:defRPr/>
              </a:pPr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67D2-5178-479F-970B-38C09B21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9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3355-6F7A-4E83-A0BD-9FC508B8A2C4}" type="datetimeFigureOut">
              <a:rPr lang="en-US"/>
              <a:pPr>
                <a:defRPr/>
              </a:pPr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91D9-EA31-4F0C-B29C-3DDE27467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7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BFC3-6312-4BA8-B70A-F7C9614128CE}" type="datetimeFigureOut">
              <a:rPr lang="en-US"/>
              <a:pPr>
                <a:defRPr/>
              </a:pPr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8DDD-1575-4DBF-B2F9-987C64E29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3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93BB-381F-4A01-BB23-3DCCF40D3842}" type="datetimeFigureOut">
              <a:rPr lang="en-US"/>
              <a:pPr>
                <a:defRPr/>
              </a:pPr>
              <a:t>6/18/2017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0B97-E459-4B51-A9CB-B60F9209A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7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5290-F7CA-41C2-B8D4-D85B1BDE627A}" type="datetimeFigureOut">
              <a:rPr lang="en-US"/>
              <a:pPr>
                <a:defRPr/>
              </a:pPr>
              <a:t>6/18/2017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19A5-DA04-4137-AC4E-54E46812E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7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3D861-FA2F-494C-BC3E-99252CFBD2F2}" type="datetimeFigureOut">
              <a:rPr lang="en-US"/>
              <a:pPr>
                <a:defRPr/>
              </a:pPr>
              <a:t>6/18/2017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2D51-4FC5-49FE-AC09-6BFA47D5B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3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E865-029A-4C0A-9A05-64ADF424C977}" type="datetimeFigureOut">
              <a:rPr lang="en-US"/>
              <a:pPr>
                <a:defRPr/>
              </a:pPr>
              <a:t>6/18/2017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DE9D-F223-4C1E-A989-559941995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1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92BD-53E7-4AE3-99BC-C55F53F78C52}" type="datetimeFigureOut">
              <a:rPr lang="en-US"/>
              <a:pPr>
                <a:defRPr/>
              </a:pPr>
              <a:t>6/18/2017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1AFB-AF03-40A6-B083-FF8112BE6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4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3969-ABD3-43DA-90EB-26C2342A5A95}" type="datetimeFigureOut">
              <a:rPr lang="en-US"/>
              <a:pPr>
                <a:defRPr/>
              </a:pPr>
              <a:t>6/18/2017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8CEC-B1A3-47A5-837B-8B391B573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40E01-05C8-44D1-AD17-B5A818B7104D}" type="datetimeFigureOut">
              <a:rPr lang="en-US"/>
              <a:pPr>
                <a:defRPr/>
              </a:pPr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E883EF-80E0-4015-888C-9AA93FFE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apis.bg/p.php?i=11492#p2913203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sofia.bg/index.php/bul/content/download/171974/1207569/version/1/file/Metodologia-ZVO-ch.90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-sofia.bg/index.php/bul/content/download/174851/1223696/version/1/file/%D0%9C%D0%B5%D1%82%D0%BE%D0%B4%D0%B8%D0%BA%D0%B0+%D0%A1%D0%A3+2017-2017-05-17.pdf" TargetMode="External"/><Relationship Id="rId5" Type="http://schemas.openxmlformats.org/officeDocument/2006/relationships/hyperlink" Target="https://www.uni-sofia.bg/index.php/bul/content/download/174852/1223700/version/1/file/%D0%9F%D1%80%D0%B0%D0%B2%D0%B8%D0%BB%D0%BD%D0%B8%D0%BA+%D0%B7%D0%B0+%D0%B1%D1%8E%D0%B4%D0%B6%D0%B5%D1%82%D0%B0+%D0%BD%D0%B0+%D0%A1%D0%A3-2017-05-17.pdf" TargetMode="External"/><Relationship Id="rId4" Type="http://schemas.openxmlformats.org/officeDocument/2006/relationships/hyperlink" Target="https://www.uni-sofia.bg/index.php/bul/content/download/174185/1219949/version/1/file/%D0%91%D1%8E%D0%B4%D0%B6%D0%B5%D1%82%D0%B5%D0%BD+%D0%BF%D1%80%D0%BE%D1%86%D0%B5%D1%81+%D0%BF%D1%80%D0%B0%D0%B2%D0%B8%D0%BB%D0%B0-%D0%90%D0%A1+2017-04-26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1.xls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9"/>
          <a:stretch/>
        </p:blipFill>
        <p:spPr bwMode="auto">
          <a:xfrm>
            <a:off x="6199189" y="3355975"/>
            <a:ext cx="601555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473075" y="6275388"/>
            <a:ext cx="10390188" cy="346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7A005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1446968" y="331788"/>
            <a:ext cx="10590212" cy="377825"/>
          </a:xfrm>
          <a:prstGeom prst="rect">
            <a:avLst/>
          </a:prstGeom>
          <a:solidFill>
            <a:srgbClr val="7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-274638"/>
            <a:ext cx="115093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93000" y="721519"/>
            <a:ext cx="4544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g-BG" altLang="en-US" sz="1800" dirty="0" smtClean="0">
                <a:solidFill>
                  <a:srgbClr val="7A005F"/>
                </a:solidFill>
                <a:latin typeface="Trajan Pro 3" pitchFamily="18" charset="0"/>
              </a:rPr>
              <a:t>АКАДЕМИЧЕН СЪВЕТ 21-06-2017 г.</a:t>
            </a:r>
            <a:endParaRPr lang="en-US" altLang="en-US" sz="1800" b="1" dirty="0">
              <a:solidFill>
                <a:srgbClr val="7A005F"/>
              </a:solidFill>
              <a:latin typeface="Trajan Pro 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423633" cy="3684529"/>
          </a:xfrm>
        </p:spPr>
        <p:txBody>
          <a:bodyPr/>
          <a:lstStyle/>
          <a:p>
            <a: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Ю Д Ж Е Т</a:t>
            </a:r>
            <a:b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b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„Св. Климент Охридски“</a:t>
            </a:r>
            <a:b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2017 г.</a:t>
            </a:r>
            <a:b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разпределението му по звена</a:t>
            </a:r>
            <a:endParaRPr lang="bg-BG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163469"/>
            <a:ext cx="10515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ПМС 162/2001 г. – допълнителни средства за „защитените специалности“</a:t>
            </a:r>
            <a:endParaRPr lang="bg-BG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137" y="2066807"/>
            <a:ext cx="10515600" cy="479119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Чл. 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(Нов – ДВ, бр. 69 от 2016 г., в сила от 1.01.2017 г.) (1) За издръжката на обучението по защитените специалности към средствата, определени по реда на чл. 1, се предоставя допълнително финансиране за бюджетна година в размер на: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15 000 лв. – за всяка защитена специалност;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произведението от положителната разлика между 25 и броя на приетите за обучение студенти в първи курс по данните от регистъра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чл. 10, ал. 2, т. 3, буква "в"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повече от 20, и 90 на сто от диференцирания норматив по чл. 1 за професионалното направление на съответната защитена специалност.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Допълнителните средства по ал. 1, т. 2 се определят еднократно въз основа на броя на приетите в първи курс студенти и се предоставят ежегодно за целия срок на обучението им.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052294"/>
            <a:ext cx="10515600" cy="76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ОТ ДЪРЖАВНИЯ БЮДЖЕТ ЗА ЗАЩИТЕНИТЕ СПЕЦИАЛНОСТИ ПРЕЗ 2017 г., включени в трансфера от ДБ за издръжка на обучението</a:t>
            </a:r>
            <a:endParaRPr lang="bg-BG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962" y="1815152"/>
            <a:ext cx="11981627" cy="474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9"/>
          <a:stretch/>
        </p:blipFill>
        <p:spPr bwMode="auto">
          <a:xfrm>
            <a:off x="6199189" y="3355975"/>
            <a:ext cx="601555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473075" y="6275388"/>
            <a:ext cx="10390188" cy="346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7A005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1446968" y="331788"/>
            <a:ext cx="10590212" cy="377825"/>
          </a:xfrm>
          <a:prstGeom prst="rect">
            <a:avLst/>
          </a:prstGeom>
          <a:solidFill>
            <a:srgbClr val="7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-274638"/>
            <a:ext cx="115093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423633" cy="3449636"/>
          </a:xfrm>
        </p:spPr>
        <p:txBody>
          <a:bodyPr/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Транспонирне на финансирането по ПН със средства на ДБ и от такси за обучение във финансиране по структурни звена</a:t>
            </a:r>
            <a:endParaRPr lang="bg-BG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052295"/>
            <a:ext cx="10515600" cy="62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 указания от МОН </a:t>
            </a:r>
            <a:r>
              <a:rPr lang="bg-BG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разработването на Методиката по чл. 90, ал. 5 и на разпределението по чл. 90, ал. 6 от ЗВО</a:t>
            </a:r>
            <a:endParaRPr lang="bg-BG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1"/>
            <a:ext cx="10515600" cy="4859078"/>
          </a:xfrm>
        </p:spPr>
        <p:txBody>
          <a:bodyPr/>
          <a:lstStyle/>
          <a:p>
            <a:pPr marL="0" indent="0" algn="just">
              <a:buNone/>
            </a:pP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писма № 91-04-21 от 28.02.2017 г. и № 91-04-39 от 02.05.2017 г., Министърът на образованието и науката дава Методически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за прилагането на чл. 91, ал.5 и ал. 6  от Закона за висшето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съдържащи минималните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 към методиката по чл. 91, ал. 5 и към механизмите за разпределение по чл. 91, ал. 6 от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ЗВО.</a:t>
            </a:r>
          </a:p>
          <a:p>
            <a:pPr marL="0" indent="0" algn="just">
              <a:buNone/>
            </a:pP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Методиката има за цел </a:t>
            </a:r>
            <a:r>
              <a:rPr lang="bg-BG" sz="1500" b="1" i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транспонира финансирането по професионални направления </a:t>
            </a:r>
            <a:r>
              <a:rPr lang="bg-BG" sz="1500" b="1" i="1" u="sng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(ПН) във </a:t>
            </a:r>
            <a:r>
              <a:rPr lang="bg-BG" sz="1500" b="1" i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 по структурни </a:t>
            </a:r>
            <a:r>
              <a:rPr lang="bg-BG" sz="1500" b="1" i="1" u="sng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звена </a:t>
            </a:r>
            <a:r>
              <a:rPr lang="bg-BG" sz="1500" u="sng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(т.1);</a:t>
            </a:r>
            <a:endParaRPr lang="bg-BG" sz="1500" dirty="0" smtClean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методиката се включват факултетите,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департаментите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звената, </a:t>
            </a:r>
            <a:r>
              <a:rPr lang="bg-BG" sz="1500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в тях лица заемащи академична длъжност на основен трудов договор осъществяват учебна </a:t>
            </a:r>
            <a:r>
              <a:rPr lang="bg-BG" sz="1500" u="sng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(т.3);</a:t>
            </a:r>
          </a:p>
          <a:p>
            <a:pPr marL="0" indent="0" algn="just">
              <a:buNone/>
            </a:pP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Основен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в методиката за определяне на приноса на основните звена и филиалите е </a:t>
            </a:r>
            <a:r>
              <a:rPr lang="bg-BG" sz="1500" b="1" i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процентът на участие на преподавателите от съответното звено в изпълнението на учебния план по съответното </a:t>
            </a:r>
            <a:r>
              <a:rPr lang="bg-BG" sz="1500" b="1" i="1" u="sng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целта се извежда процентът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 се извлича и калкулира от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учебните планове на специалностите по всяко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броят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часовете, които се изпълняват от всяко основно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звено (т.4);</a:t>
            </a:r>
          </a:p>
          <a:p>
            <a:pPr marL="0" indent="0" algn="just">
              <a:buNone/>
            </a:pP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 се очакваните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постъпления от такси за обучение и от трансфер от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 за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издръжка на обучението по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(т.7);</a:t>
            </a:r>
          </a:p>
          <a:p>
            <a:pPr marL="0" indent="0" algn="just">
              <a:buNone/>
            </a:pP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  се процент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средствата, постъпили за обучението на студенти и докторанти по всяко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ПН, които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се използват за финансиране на разходите за същото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ПН.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съгласно чл. 90, ал. 4 от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 е не по-малко от </a:t>
            </a:r>
            <a:r>
              <a:rPr lang="bg-BG" sz="1500" b="1" i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Конкретният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за всяко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следва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определи въз основа на анализ, които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отчете минималните разходи за обезпечаване на дейността на отделните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звена (т.8);</a:t>
            </a:r>
          </a:p>
          <a:p>
            <a:pPr marL="0" indent="0" algn="just">
              <a:buNone/>
            </a:pP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транспониране на финансирането по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във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 по структурни звена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използват данните (процентите) за </a:t>
            </a:r>
            <a:r>
              <a:rPr lang="bg-BG" sz="1500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приноса на отделните основни звена </a:t>
            </a:r>
            <a:r>
              <a:rPr lang="bg-BG" sz="1500" u="sng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1500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осъществяване на обучението</a:t>
            </a:r>
            <a:r>
              <a:rPr lang="bg-BG" sz="15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всяко </a:t>
            </a:r>
            <a:r>
              <a:rPr lang="bg-BG" sz="15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(т.9).</a:t>
            </a:r>
          </a:p>
        </p:txBody>
      </p:sp>
    </p:spTree>
    <p:extLst>
      <p:ext uri="{BB962C8B-B14F-4D97-AF65-F5344CB8AC3E}">
        <p14:creationId xmlns:p14="http://schemas.microsoft.com/office/powerpoint/2010/main" val="418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052295"/>
            <a:ext cx="10515600" cy="62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 указания от МОН </a:t>
            </a:r>
            <a:r>
              <a:rPr lang="bg-BG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разработването на Методиката по чл. 90, ал. 5 и на разпределението по чл. 90, ал. 6 от ЗВО</a:t>
            </a:r>
            <a:endParaRPr lang="bg-BG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1"/>
            <a:ext cx="10515600" cy="4859078"/>
          </a:xfrm>
        </p:spPr>
        <p:txBody>
          <a:bodyPr/>
          <a:lstStyle/>
          <a:p>
            <a:pPr marL="0" indent="0" algn="just">
              <a:buNone/>
            </a:pP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методиката следва да бъдат отчетени </a:t>
            </a:r>
            <a:r>
              <a:rPr lang="bg-BG" sz="1600" b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общите разходи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разходите на </a:t>
            </a:r>
            <a:r>
              <a:rPr lang="bg-BG" sz="1600" b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обслужващите </a:t>
            </a:r>
            <a:r>
              <a:rPr lang="bg-BG" sz="1600" b="1" u="sng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звена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изключение на тези,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финансирани за сметка на други приходи и такси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наеми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приходи от стопанска дейност, административни такси, приходи от студенти столове и общежития и др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(т.11);</a:t>
            </a:r>
          </a:p>
          <a:p>
            <a:pPr marL="0" indent="0" algn="just">
              <a:buNone/>
            </a:pPr>
            <a:r>
              <a:rPr lang="bg-BG" sz="1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ОБЩИТЕ РАЗХОДИ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включват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разходите за администрация и управление на университета; данъци и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такси, разходи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подобряване на материално-техническата база (без тези за сметка на целеви трансфер от държавния бюджет за капиталови разходи) и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разходи, които произтичат от основната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–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обучението на студенти и докторанти, но не могат да се отнесат към конкретно основно звено и/или професионално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направление.</a:t>
            </a:r>
          </a:p>
          <a:p>
            <a:pPr marL="0" indent="0" algn="just">
              <a:buNone/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Определеният подход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разпределение на общите разходи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между ПН, </a:t>
            </a:r>
            <a:r>
              <a:rPr lang="bg-BG" sz="1600" u="sng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1600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рамките на определения процент съгласно чл. 90, ал. 4 от </a:t>
            </a:r>
            <a:r>
              <a:rPr lang="bg-BG" sz="1600" u="sng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Общите разходи се разпределят между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пропорционално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постъпленията от такси за обучение и трансфер от държавния бюджет за издръжка на обучението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(т. 12);</a:t>
            </a:r>
          </a:p>
          <a:p>
            <a:pPr marL="0" indent="0" algn="just">
              <a:buNone/>
            </a:pP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Разходите на </a:t>
            </a:r>
            <a:r>
              <a:rPr lang="bg-BG" sz="1600" b="1" cap="all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обслужващи звена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които се финансират с източник постъпленията от такси за обучение и трансфер от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 за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издръжка на обучението, се разпределят между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съобразно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приноса им за осъществяване на обучението в отделните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специалности, </a:t>
            </a:r>
            <a:r>
              <a:rPr lang="bg-BG" sz="1600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рамките на определения процент съгласно чл. 90, ал. 4 от </a:t>
            </a:r>
            <a:r>
              <a:rPr lang="bg-BG" sz="1600" u="sng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Разходите на </a:t>
            </a:r>
            <a:r>
              <a:rPr lang="bg-BG" sz="1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Университетската </a:t>
            </a:r>
            <a:r>
              <a:rPr lang="bg-BG" sz="1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която се ползва от всички студенти и докторанти,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има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 за осъществяване на обучението по всички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ПН, са разпределени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всички ПН пропорционално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постъпленията от такси за обучение и трансфер от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 за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издръжка на обучението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 13);</a:t>
            </a:r>
            <a:endParaRPr lang="bg-BG" sz="1400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838201"/>
            <a:ext cx="10515600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1400" b="1" cap="all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е т о д и к а</a:t>
            </a:r>
            <a:endParaRPr lang="en-US" sz="1400" b="1" dirty="0" smtClean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400" b="1" cap="all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 определяне на приноса на основните звена за осъществяване на обучението по всяко ПН,</a:t>
            </a:r>
            <a:endParaRPr lang="en-US" sz="1400" b="1" dirty="0" smtClean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400" b="1" cap="all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целите на разпределението на получените приходи от такси за обучение и на средствата от ДБ за издръжка на обучението през 2017 г., в съответствие с чл. 90, ал. 5 от ЗВО - приета от ас на 17.05.2017 Г., </a:t>
            </a:r>
            <a:r>
              <a:rPr lang="bg-BG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основание чл. 90, ал. 5 от ЗВО, във връзка с утвърдените от Министъра на образованието и науката Методически указания № 9104-21 от 28.02.2017 г. и № 9104-39 от 02.05.2017 г., и се прилага за бюджетната 2017 г.</a:t>
            </a:r>
            <a:endParaRPr lang="bg-BG" sz="1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44958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Процентът на участие на преподавателите в изпълнението на учебните планове се извлича и калкулира отделно за всяка ОКС / ОНС, от броя на часовете, които се изпълняват от съответното основно звено по учебните планове на специалностите в ПН (т.6);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целите на прилагането на методиката, изпълнението на учебните планове в ОНС „доктор“ се отнася на 100% към основното звено, в което е зачислен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докторантът, а броят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часовете, които се изпълняват от съответното основно звено по учебните планове на специалностите в професионалното направление в ОКС „бакалавър“ и ОКС „магистър“ са извлечени от системата за управление на студентска информация както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следва (§ 1 и§ 2 от Допълнителните разпоредби):</a:t>
            </a:r>
            <a:endParaRPr lang="en-US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дисциплините от учебните планове за летен семестър на учебната 2015/2016 и за зимен семестър на 2016/2017 година.</a:t>
            </a:r>
            <a:endParaRPr lang="en-US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отчитане на потоци и групи, като броят часове лекции са умножени по броя потоци, а броят часове за семинарни/упражнения по броя групи.</a:t>
            </a:r>
            <a:endParaRPr lang="en-US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отчитане на броя студенти, като е приложена редукция съгласно правилата за индивидуален отчет на преподавателите.</a:t>
            </a:r>
            <a:endParaRPr lang="en-US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избираеми дисциплини с нулев брой студенти не са включени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1400" dirty="0" smtClean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Очакваните постъпления от такси за обучение и трансфери от ДБ за издръжка на обучението, се определят по ПН, на база на специалностите в тях, отделно за всяка ОКС/ ОНС (т. 8 и т. 9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838200"/>
            <a:ext cx="10515600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1400" b="1" cap="all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е т о д и к а</a:t>
            </a:r>
            <a:endParaRPr lang="en-US" sz="1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400" b="1" cap="all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g-BG" sz="1400" b="1" cap="all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1400" b="1" cap="all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 на приноса на основните звена за осъществяване на обучението по всяко </a:t>
            </a:r>
            <a:r>
              <a:rPr lang="bg-BG" sz="1400" b="1" cap="all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ПН,</a:t>
            </a:r>
            <a:endParaRPr lang="en-US" sz="1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400" b="1" cap="all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целите на разпределението на получените приходи от такси за обучение и на средствата от </a:t>
            </a:r>
            <a:r>
              <a:rPr lang="bg-BG" sz="1400" b="1" cap="all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 </a:t>
            </a:r>
            <a:r>
              <a:rPr lang="bg-BG" sz="1400" b="1" cap="all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издръжка на обучението през 2017 г</a:t>
            </a:r>
            <a:r>
              <a:rPr lang="bg-BG" sz="1400" b="1" cap="all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</a:t>
            </a:r>
            <a:r>
              <a:rPr lang="bg-BG" sz="1400" b="1" cap="all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съответствие с чл. 90, ал. 5 от </a:t>
            </a:r>
            <a:r>
              <a:rPr lang="bg-BG" sz="1400" b="1" cap="all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 - приета от ас на 17.05.2017 Г., </a:t>
            </a:r>
            <a:r>
              <a:rPr lang="bg-BG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чл. 90, ал. 5 от </a:t>
            </a:r>
            <a:r>
              <a:rPr lang="bg-BG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ЗВО, </a:t>
            </a:r>
            <a:r>
              <a:rPr lang="bg-BG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 връзка с утвърдените от Министъра на образованието и науката Методически указания № 9104-21 от 28.02.2017 г. </a:t>
            </a:r>
            <a:r>
              <a:rPr lang="bg-BG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№ 9104-39 от 02.05.2017 г., и </a:t>
            </a:r>
            <a:r>
              <a:rPr lang="bg-BG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прилага за бюджетната </a:t>
            </a:r>
            <a:r>
              <a:rPr lang="bg-BG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</a:t>
            </a:r>
            <a:r>
              <a:rPr lang="bg-BG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10515600" cy="43434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разпределението на пълния размер на постъпленията от такси за обучение и трансфер от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 се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вземат предвид общите разходи на Университета, балансирането на разходите на основните звена чрез </a:t>
            </a:r>
            <a:r>
              <a:rPr lang="bg-BG" sz="14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междуфакултетско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финансиране  и разходите на обслужващите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звена (т. 10);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Общите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включват (т. 13):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разходи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администрация и управление на университета, в т.ч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Ректорат, УЦИКТ, УЦУК, ЦДО;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разходи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данъци и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такси;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разходи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членски внос на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разходи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култура, медии,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изкуство, в т.ч.: TV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Радио, УКЦ, Музей,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Театър;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разходи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подобряване на материално-техническата база (без тези за сметка на целеви трансфер от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 за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капиталови разходи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разходи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застраховки на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имотите;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разходи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ползване на чужди спортни бази под наем за провеждане на обучението по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спорт;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разходи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Студентски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съвет;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разходи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СБКО;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др.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разходи, които произтичат от основната дейност – обучение на студенти и докторанти, но не могат да се отнесат към конкретно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звено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Разходите на обслужващите звена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изключение на разходите на УБ) се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финансират извън определените проценти за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по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чл. 90, ал. 4 от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 (т. 17, т. 19);</a:t>
            </a:r>
            <a:endParaRPr lang="bg-BG" sz="1400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838201"/>
            <a:ext cx="10515600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1400" b="1" cap="all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е т о д и к а</a:t>
            </a:r>
            <a:endParaRPr lang="en-US" sz="1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400" b="1" cap="all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 определяне на приноса на основните звена за осъществяване на обучението по всяко ПН,</a:t>
            </a:r>
            <a:endParaRPr lang="en-US" sz="1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400" b="1" cap="all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целите на разпределението на получените приходи от такси за обучение и на средствата от ДБ за издръжка на обучението през 2017 г., в съответствие с чл. 90, ал. 5 от ЗВО - приета от ас на 17.05.2017 Г., </a:t>
            </a:r>
            <a:r>
              <a:rPr lang="bg-BG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основание чл. 90, ал. 5 от ЗВО, във връзка с утвърдените от Министъра на образованието и науката Методически указания № 9104-21 от 28.02.2017 г. и № 9104-39 от 02.05.2017 г., и се прилага за бюджетната 2017 г.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4572000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Конкретният процент за всяко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отчита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минималните разходи за обезпечаване на дейността на отделните структурни звена, в т.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разходите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персонал - възнаграждения и осигурителни плащания на заетите към съответното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звено и разходите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издръжка - разходи, които могат да се отнесат само към това звено плюс пропорционална част от общите разходи за експлоатационна издръжка, разпределени пропорционално на ползваните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 (т. 20);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bg-BG" sz="1400" dirty="0" smtClean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Средствата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формиращи бюджета на всяко структурно звено, се разходват за финансиране на разходи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(т. 21):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заплати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възнаграждения и други плащания на академичния състав и персонала към съответното структурно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звено;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осигурителни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вноски на академичния състав и персонала към съответното структурно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звено;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издръжка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които са пряко свързани с дейността на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звеното;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материално-техническата база, която се ползва от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звеното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осъществяване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обучението по професионалните направления, за които структурното звено има основен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принос;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научни форуми и стимулиране на преподавателите от звеното за извършване на научно-изследователска дейност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14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)финансиране на проекти е водещо участие на съответното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звено;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на звеното, насочени към подобряване на качеството на обучението, научната дейност и развитието на академичния състав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bg-BG" sz="1400" dirty="0" smtClean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Превишението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приходите над разходите в края на календарната година преминава като наличност в бюджета на Университета за следващата година. Неизразходваните към края на предходната година средства от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 за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издръжка на обучението, приходи от такси за обучение и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 </a:t>
            </a:r>
            <a:r>
              <a:rPr lang="bg-BG" sz="1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целеви приходи допълват бюджетите на основните звена за следващата година като преходен остатък. Преходният остатък се използва за издръжка и подобряване на качеството на </a:t>
            </a:r>
            <a:r>
              <a:rPr lang="bg-BG" sz="1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обучението, научноизследователската дейност и капиталови разходи (т. 23).</a:t>
            </a:r>
            <a:endParaRPr lang="bg-BG" sz="1400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838201"/>
            <a:ext cx="10515600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1200" b="1" cap="all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е т о д и к а</a:t>
            </a:r>
            <a:endParaRPr lang="en-US" sz="12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200" b="1" cap="all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 определяне на приноса на основните звена за осъществяване на обучението по всяко ПН,</a:t>
            </a:r>
            <a:endParaRPr lang="en-US" sz="12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200" b="1" cap="all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целите на разпределението на получените приходи от такси за обучение и на средствата от ДБ за издръжка на обучението през 2017 г., в съответствие с чл. 90, ал. 5 от ЗВО - </a:t>
            </a:r>
            <a:r>
              <a:rPr lang="bg-BG" sz="1200" cap="all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приета от ас на </a:t>
            </a:r>
            <a:r>
              <a:rPr lang="bg-BG" sz="1200" cap="all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17.05.2017</a:t>
            </a:r>
            <a:r>
              <a:rPr lang="bg-BG" sz="1200" b="1" cap="all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основание чл. 90, ал. 5 от ЗВО, във връзка с утвърдените от Министъра на образованието и науката Методически указания № </a:t>
            </a:r>
            <a:r>
              <a:rPr lang="bg-BG" sz="12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9104-21/28.02.2017 </a:t>
            </a:r>
            <a:r>
              <a:rPr lang="bg-BG" sz="1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и № </a:t>
            </a:r>
            <a:r>
              <a:rPr lang="bg-BG" sz="12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9104-39/02.05.2017 </a:t>
            </a:r>
            <a:r>
              <a:rPr lang="bg-BG" sz="1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sz="12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962" y="1752600"/>
            <a:ext cx="11814438" cy="4953001"/>
          </a:xfrm>
        </p:spPr>
        <p:txBody>
          <a:bodyPr/>
          <a:lstStyle/>
          <a:p>
            <a:pPr marL="0" indent="0" algn="just">
              <a:buNone/>
            </a:pPr>
            <a:r>
              <a:rPr lang="bg-BG" sz="1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утвърждаване на разпределението на получените приходи от такси за обучение и на средствата от </a:t>
            </a:r>
            <a:r>
              <a:rPr lang="bg-BG" sz="1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 за </a:t>
            </a:r>
            <a:r>
              <a:rPr lang="bg-BG" sz="1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издръжка на обучението между основните звена, </a:t>
            </a:r>
            <a:r>
              <a:rPr lang="bg-BG" sz="1300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 обезпечаване на общите разходи и разходите на УБ</a:t>
            </a:r>
            <a:r>
              <a:rPr lang="bg-BG" sz="1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 определят за 2017 г. следните проценти от средствата, постъпили за обучението на студенти и докторанти по всяко </a:t>
            </a:r>
            <a:r>
              <a:rPr lang="bg-BG" sz="1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ПН, които </a:t>
            </a:r>
            <a:r>
              <a:rPr lang="bg-BG" sz="1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се използват за финансиране на разходите за същото </a:t>
            </a:r>
            <a:r>
              <a:rPr lang="bg-BG" sz="1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ПН, </a:t>
            </a:r>
            <a:r>
              <a:rPr lang="bg-BG" sz="1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както </a:t>
            </a:r>
            <a:r>
              <a:rPr lang="bg-BG" sz="1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следва (т. 19):</a:t>
            </a:r>
          </a:p>
          <a:p>
            <a:pPr marL="0" indent="0">
              <a:buNone/>
            </a:pPr>
            <a:endParaRPr lang="bg-BG" sz="1400" dirty="0" smtClean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9429"/>
              </p:ext>
            </p:extLst>
          </p:nvPr>
        </p:nvGraphicFramePr>
        <p:xfrm>
          <a:off x="2895600" y="2362195"/>
          <a:ext cx="5867400" cy="4565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4871"/>
                <a:gridCol w="652529"/>
              </a:tblGrid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и управление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Икономика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Туризъм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 на обучението по: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и археология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Обществени, комуникационни и информационни науки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 науки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Религия и теология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 и управление на образованието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Социални дейности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Социология, антропология и науки за културата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Филология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Философия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Обществено здраве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 науки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Биотехнологии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Науки за земята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 науки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Комуникационна и компютърна техника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компютърни науки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 науки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Здравни грижи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  <a:tr h="1551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96" marR="3529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4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838201"/>
            <a:ext cx="10515600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1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РАЗПРЕДЕЛЕНИЕ НА БЮДЖЕТА НА СУ за 2017 г. между основни и обслужващи звена</a:t>
            </a:r>
            <a:endParaRPr lang="bg-BG" sz="21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62" y="2057401"/>
            <a:ext cx="11883951" cy="46482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17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Бюджетът </a:t>
            </a:r>
            <a:r>
              <a:rPr lang="bg-BG" sz="17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 за 2017 г. по </a:t>
            </a:r>
            <a:r>
              <a:rPr lang="bg-BG" sz="17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звена е </a:t>
            </a:r>
            <a:r>
              <a:rPr lang="bg-BG" sz="17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формиран при </a:t>
            </a:r>
            <a:r>
              <a:rPr lang="bg-BG" sz="17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спазване на утвърдената от АС Методика за разпределение на получените приходи от такси за обучение и на средствата от </a:t>
            </a:r>
            <a:r>
              <a:rPr lang="bg-BG" sz="17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 за </a:t>
            </a:r>
            <a:r>
              <a:rPr lang="bg-BG" sz="17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издръжка на </a:t>
            </a:r>
            <a:r>
              <a:rPr lang="bg-BG" sz="17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обучението по ПН, транспонирани в приходи по звена.</a:t>
            </a:r>
            <a:endParaRPr lang="bg-BG" sz="1700" dirty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1700" dirty="0" smtClean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17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Очакваните </a:t>
            </a:r>
            <a:r>
              <a:rPr lang="bg-BG" sz="17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постъпления от трансфер от </a:t>
            </a:r>
            <a:r>
              <a:rPr lang="bg-BG" sz="17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 за </a:t>
            </a:r>
            <a:r>
              <a:rPr lang="bg-BG" sz="17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издръжка на обучението са определени по ПН </a:t>
            </a:r>
            <a:r>
              <a:rPr lang="bg-BG" sz="1700" u="sng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база на специалностите</a:t>
            </a:r>
            <a:r>
              <a:rPr lang="bg-BG" sz="17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тях, </a:t>
            </a:r>
            <a:r>
              <a:rPr lang="bg-BG" sz="1700" u="sng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отделно за всяка ОКС / ОНС</a:t>
            </a:r>
            <a:r>
              <a:rPr lang="bg-BG" sz="17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съответствие със </a:t>
            </a:r>
            <a:r>
              <a:rPr lang="bg-BG" sz="17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средноприравнения</a:t>
            </a:r>
            <a:r>
              <a:rPr lang="bg-BG" sz="17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брой студенти, размерите на диференцираните нормативи за издръжка на обучението по ПМС 162/2001 г. и коефициентите по ПМС 328/2015 г</a:t>
            </a:r>
            <a:r>
              <a:rPr lang="bg-BG" sz="17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транспонирани в приходи по звена.</a:t>
            </a:r>
            <a:endParaRPr lang="bg-BG" sz="1700" dirty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1700" dirty="0" smtClean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17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Очакваните </a:t>
            </a:r>
            <a:r>
              <a:rPr lang="bg-BG" sz="17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постъпления от такси за обучение са определени по ПН, на база на специалностите в тях, </a:t>
            </a:r>
            <a:r>
              <a:rPr lang="bg-BG" sz="1700" u="sng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отделно за всяка ОКС/ОНС</a:t>
            </a:r>
            <a:r>
              <a:rPr lang="bg-BG" sz="17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база на броя на студентите и определените размери на таксите с Постановление на Министерския съвет и решения на Академичния </a:t>
            </a:r>
            <a:r>
              <a:rPr lang="bg-BG" sz="17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съвет, транспонирани в приходи по звена.</a:t>
            </a:r>
            <a:endParaRPr lang="bg-BG" sz="1700" dirty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1700" dirty="0" smtClean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17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bg-BG" sz="17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разпределението на пълния размер на постъпленията от такси за обучение и трансфер от </a:t>
            </a:r>
            <a:r>
              <a:rPr lang="bg-BG" sz="17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 </a:t>
            </a:r>
            <a:r>
              <a:rPr lang="bg-BG" sz="17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издръжка на обучението, </a:t>
            </a:r>
            <a:r>
              <a:rPr lang="bg-BG" sz="1700" u="sng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по-малко от 75 на сто се използват за финансиране на разходи в ПН за което са получени </a:t>
            </a:r>
            <a:r>
              <a:rPr lang="bg-BG" sz="1700" u="sng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средствата (включващи </a:t>
            </a:r>
            <a:r>
              <a:rPr lang="bg-BG" sz="1700" u="sng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съответната част от общите разходи на Университета и разходите на Университетската </a:t>
            </a:r>
            <a:r>
              <a:rPr lang="bg-BG" sz="1700" u="sng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библиотека)</a:t>
            </a:r>
            <a:r>
              <a:rPr lang="bg-BG" sz="17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7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разпределени по реда на </a:t>
            </a:r>
            <a:r>
              <a:rPr lang="bg-BG" sz="17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Методиката и транспонирани по звена.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1400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137" y="1719619"/>
            <a:ext cx="10515600" cy="4067032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/>
            </a:r>
            <a:br>
              <a:rPr lang="bg-BG" dirty="0"/>
            </a:br>
            <a:endParaRPr lang="bg-B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962" y="1052294"/>
            <a:ext cx="11883951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bg-BG" sz="1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Бюджетът на Университета за </a:t>
            </a:r>
            <a:r>
              <a:rPr lang="bg-BG" sz="12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bg-BG" sz="1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bg-BG" sz="12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разпределението му по звена е </a:t>
            </a:r>
            <a:r>
              <a:rPr lang="bg-BG" sz="1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съобразен </a:t>
            </a:r>
            <a:r>
              <a:rPr lang="bg-BG" sz="12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със законите, регламентиращи дейността, подзаконовите </a:t>
            </a:r>
            <a:r>
              <a:rPr lang="bg-BG" sz="1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нормативни </a:t>
            </a:r>
            <a:r>
              <a:rPr lang="bg-BG" sz="12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актове и </a:t>
            </a:r>
            <a:r>
              <a:rPr lang="bg-BG" sz="1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вътрешни актове в тази област, както следва:</a:t>
            </a:r>
            <a:endParaRPr lang="en-US" sz="12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bg-BG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за висшето образование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за публичните финанси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държавния бюджет на РБ за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ПМС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bg-BG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374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22.12.2016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за изпълнението на държавния бюджет за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ПМС № 162 от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20.06.2001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за определяне на диференцирани нормативи за издръжка на обучението на един студент по професионални направленя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ПМС №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328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30.11.2015 г. за определяне на средствата от държавния бюджет за издръжка на обучението в държавните висши училища в зависимост от комплексна оценка за качеството на обучението и съответствието му с потребностите на пазара на труда</a:t>
            </a:r>
            <a:r>
              <a:rPr lang="bg-BG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ПМС № 64 от 25.03.2016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за условията и реда за утвърждаване на броя на приеманите за обучение студенти и докторанти в държавните висши училища и за приемане на Списък на приоритетните професионални направления и на Списък на защитените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специалности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bg-BG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ПМС </a:t>
            </a:r>
            <a:r>
              <a:rPr lang="bg-BG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90 </a:t>
            </a:r>
            <a:r>
              <a:rPr lang="bg-BG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bg-BG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26.05.2000 г. за условията и реда за предоставяне на стипендии на студентите, докторантите и специализантите от </a:t>
            </a:r>
            <a:r>
              <a:rPr lang="bg-BG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 </a:t>
            </a:r>
            <a:r>
              <a:rPr lang="bg-BG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научни организации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ПМС № 129 от 2000 г. за определяне на минимални диференцирани размери на паричните средства за физическо възпитание и спорт, които се осигуряват от държавния бюджет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bg-BG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РМС № 240 от 27.04.2017 г. за утвърждаване на таксите за кандидатстване и за обучение в държавните висши училища за учебната 2017 - 2018 г</a:t>
            </a:r>
            <a:r>
              <a:rPr lang="bg-BG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РМС №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593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20.07.2016 Г. за условията и реда за разплащанията на разпоредители с бюджет по договори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НАРЕДБА за условията и реда за оценката, планирането, разпределението и разходването на средствата от държавния бюджет за финансиране на присъщата на държавните висши училища научна или художественотворческа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дейност, приета с ПМС № 233 от 10.09.2016 г.</a:t>
            </a:r>
          </a:p>
          <a:p>
            <a:pPr marL="34290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Министерство на финансите относно изпълнението на държавния бюджет за 2017 г.</a:t>
            </a:r>
          </a:p>
          <a:p>
            <a:pPr marL="34290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Методически указания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bg-BG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91-04-21 от 28.02.2017 г.  и № 91-04-39 от 02.05.2017 г. на министъра на образованието и науката за прилагането на чл. 91, ал.5 и ал. 6  от </a:t>
            </a:r>
            <a:r>
              <a:rPr lang="bg-BG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</a:t>
            </a:r>
          </a:p>
          <a:p>
            <a:pPr marL="34290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Правила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за правомощията, функциите и отговорностите на основните участници в бюджетния процес в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СУ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утвърдени от АС на СУ на 26.04.2017 г.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ПРАВИЛНИК за бюджета на Софийския университет “Св. Климент Охридски”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приет от АС на СУ на 17.05.2017 г.</a:t>
            </a:r>
            <a:endParaRPr lang="bg-BG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МЕТОДИКА за определяне на приноса на основните звена за осъществяване на обучението по всяко професионално направление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за целите на разпределението на получените приходи от такси за обучение и на средствата от държавния бюджет за издръжка на обучението през 2017 г., в съответствие с чл. 90, ал. 5 от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 </a:t>
            </a:r>
            <a:r>
              <a:rPr lang="bg-BG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приета от АС на СУ на 17.05.2017 г.</a:t>
            </a:r>
            <a:endParaRPr lang="bg-BG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разработването на бюджета са взети под внимание </a:t>
            </a:r>
            <a:r>
              <a:rPr lang="bg-BG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предложенията </a:t>
            </a:r>
            <a:r>
              <a:rPr lang="bg-BG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ръководителите на основни и обслужващи </a:t>
            </a:r>
            <a:r>
              <a:rPr lang="bg-BG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звена, решенията на Съвета на деканите </a:t>
            </a:r>
            <a:r>
              <a:rPr lang="bg-BG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работата на комисията по бюджета, назначена със заповед на Ректора № РД </a:t>
            </a:r>
            <a:r>
              <a:rPr lang="bg-BG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19-42</a:t>
            </a: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bg-BG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02.02.2017 </a:t>
            </a:r>
            <a:r>
              <a:rPr lang="bg-BG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en-US" sz="12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1523999" y="838201"/>
            <a:ext cx="9824737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1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 ЗА РАЗПРЕДЕЛЕНИЕ между основните </a:t>
            </a:r>
            <a:r>
              <a:rPr lang="bg-BG" sz="21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обслужващи </a:t>
            </a:r>
            <a:r>
              <a:rPr lang="bg-BG" sz="21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звена</a:t>
            </a:r>
          </a:p>
          <a:p>
            <a:r>
              <a:rPr lang="bg-BG" sz="21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(общо за всички ОКС / ОНС)</a:t>
            </a:r>
            <a:endParaRPr lang="bg-BG" sz="21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447800"/>
            <a:ext cx="8839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148962" y="1052294"/>
            <a:ext cx="11883951" cy="131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 разпределението по реда на чл. 19 от Методиката на СУ, в рамките на определения процент съгласно чл. 90, ал. 4 от Закона за висшето образование („не по-малко от 75 на сто“), се обезпечават Общите разходи и разходите на Университетската библиотека, между професионалните направления, пропорционално на постъпленията от такси за обучение и трансфер от държавния бюджет за издръжка на обучението.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Общите разходи включват разходите за администрация и управление на университета; данъци и такси; разходите за подобряване на материално-техническата база (без тези за сметка на целеви трансфер от ДБ за капиталови разходи) и други разходи, които произтичат от основната дейност – обучението на студенти и докторанти, но не могат да се отнесат към конкретно основно звено и/или професионално направление, както следва: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091647"/>
              </p:ext>
            </p:extLst>
          </p:nvPr>
        </p:nvGraphicFramePr>
        <p:xfrm>
          <a:off x="148963" y="2364261"/>
          <a:ext cx="11883950" cy="4493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3481"/>
                <a:gridCol w="1761120"/>
                <a:gridCol w="1039349"/>
              </a:tblGrid>
              <a:tr h="317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ОБЩИ РАЗХОДИ и разходи на Университетската библиотека ВСИЧКО: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u="none" strike="noStrike">
                          <a:effectLst/>
                        </a:rPr>
                        <a:t>  7 958 915 лв. </a:t>
                      </a:r>
                      <a:endParaRPr lang="bg-BG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3040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Разходи на Университетската библиотека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u="none" strike="noStrike">
                          <a:effectLst/>
                        </a:rPr>
                        <a:t>      1 800 000 лв. </a:t>
                      </a:r>
                      <a:endParaRPr lang="bg-BG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Студентски съвет - 1,2% от таксите за обучение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          222 316 лв.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Култура, медии, изкуство - общо, в т.ч.: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          300 000 лв.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5146"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Телевизия</a:t>
                      </a:r>
                      <a:endParaRPr lang="bg-BG" sz="1200" b="0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200" b="1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  110 000 лв. </a:t>
                      </a:r>
                      <a:endParaRPr lang="bg-BG" sz="1200" b="0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5146"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Радио "Алма Матер"</a:t>
                      </a:r>
                      <a:endParaRPr lang="bg-BG" sz="1200" b="0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200" b="1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    90 000 лв. </a:t>
                      </a:r>
                      <a:endParaRPr lang="bg-BG" sz="1200" b="0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5146"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Университетски културен център</a:t>
                      </a:r>
                      <a:endParaRPr lang="bg-BG" sz="1200" b="0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200" b="1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    50 000 лв. </a:t>
                      </a:r>
                      <a:endParaRPr lang="bg-BG" sz="1200" b="0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5146"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Университетски музей</a:t>
                      </a:r>
                      <a:endParaRPr lang="bg-BG" sz="1200" b="0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200" b="1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    10 000 лв. </a:t>
                      </a:r>
                      <a:endParaRPr lang="bg-BG" sz="1200" b="0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5146"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Театър-лаборатория “@лма @лтер”</a:t>
                      </a:r>
                      <a:endParaRPr lang="bg-BG" sz="1200" b="0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200" b="1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    40 000 лв. </a:t>
                      </a:r>
                      <a:endParaRPr lang="bg-BG" sz="1200" b="0" i="1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12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Ректорат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       2 600 000 лв.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Университетски център за информационни и комуникационни технологии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          966 600 лв.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Университетски център за управление на качеството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            85 000 лв.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12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Център за дистанционно обучение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            20 000 лв.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спортни бази под наем за обучението по спорт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          100 000 лв.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12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</a:rPr>
                        <a:t>местни данъци и такси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       1 000 000 лв.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застраховки на имоти и имущество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            70 000 лв.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12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средства за СБКО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          700 000 лв.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12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членски внос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</a:rPr>
                        <a:t>            95 000 лв.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7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224985"/>
            <a:ext cx="10515600" cy="48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bg-BG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962" y="1052294"/>
            <a:ext cx="11883951" cy="57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1981199" y="838201"/>
            <a:ext cx="10051713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ринос </a:t>
            </a:r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основните звена 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осъществяване на обучението по всяко 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на </a:t>
            </a:r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на преподавателите от съответното звено в изпълнението на учебния 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ОНС ДОКТОР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962" y="1295400"/>
            <a:ext cx="1188395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1981200" y="838201"/>
            <a:ext cx="99822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ринос </a:t>
            </a:r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основните звена 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осъществяване на обучението по всяко 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на </a:t>
            </a:r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на преподавателите от съответното звено в изпълнението на учебния 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ОКС БАКАЛАВЪР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963" y="1295400"/>
            <a:ext cx="118839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052295"/>
            <a:ext cx="10515600" cy="42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1800" b="1" dirty="0" err="1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Транспонирне</a:t>
            </a:r>
            <a:r>
              <a:rPr lang="bg-BG" sz="1800" b="1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bg-BG" sz="1800" b="1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финансирането по </a:t>
            </a:r>
            <a:r>
              <a:rPr lang="bg-BG" sz="1800" b="1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със </a:t>
            </a:r>
            <a:r>
              <a:rPr lang="bg-BG" sz="1800" b="1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</a:t>
            </a:r>
            <a:r>
              <a:rPr lang="bg-BG" sz="1800" b="1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 и </a:t>
            </a:r>
            <a:r>
              <a:rPr lang="bg-BG" sz="1800" b="1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такси за обучение във финансиране по структурни звена</a:t>
            </a:r>
            <a:endParaRPr lang="bg-BG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962" y="1474572"/>
            <a:ext cx="11883950" cy="52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1981200" y="838201"/>
            <a:ext cx="99822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ринос </a:t>
            </a:r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основните звена 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осъществяване на обучението по всяко 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на </a:t>
            </a:r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на преподавателите от съответното звено в изпълнението на учебния </a:t>
            </a:r>
            <a:r>
              <a:rPr lang="ru-RU" sz="1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ОКС МАГИСТЪР</a:t>
            </a:r>
            <a:endParaRPr lang="bg-BG" sz="1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962" y="1295400"/>
            <a:ext cx="1188395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052295"/>
            <a:ext cx="10515600" cy="42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1800" b="1" dirty="0" err="1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Транспонирне</a:t>
            </a:r>
            <a:r>
              <a:rPr lang="bg-BG" sz="1800" b="1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bg-BG" sz="1800" b="1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финансирането по </a:t>
            </a:r>
            <a:r>
              <a:rPr lang="bg-BG" sz="1800" b="1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със </a:t>
            </a:r>
            <a:r>
              <a:rPr lang="bg-BG" sz="1800" b="1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</a:t>
            </a:r>
            <a:r>
              <a:rPr lang="bg-BG" sz="1800" b="1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 и </a:t>
            </a:r>
            <a:r>
              <a:rPr lang="bg-BG" sz="1800" b="1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такси за обучение във финансиране по структурни звена</a:t>
            </a:r>
            <a:endParaRPr lang="bg-BG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963" y="1524000"/>
            <a:ext cx="1188395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1981199" y="838200"/>
            <a:ext cx="10051713" cy="63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1800" b="1" dirty="0" err="1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Транспонирне</a:t>
            </a:r>
            <a:r>
              <a:rPr lang="bg-BG" sz="1800" b="1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bg-BG" sz="1800" b="1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финансирането по </a:t>
            </a:r>
            <a:r>
              <a:rPr lang="bg-BG" sz="1800" b="1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 със </a:t>
            </a:r>
            <a:r>
              <a:rPr lang="bg-BG" sz="1800" b="1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</a:t>
            </a:r>
            <a:r>
              <a:rPr lang="bg-BG" sz="1800" b="1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 и </a:t>
            </a:r>
            <a:r>
              <a:rPr lang="bg-BG" sz="1800" b="1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такси за обучение във финансиране по структурни звена</a:t>
            </a:r>
            <a:endParaRPr lang="bg-BG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962" y="1474574"/>
            <a:ext cx="11883950" cy="53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148963" y="1052295"/>
            <a:ext cx="11883950" cy="31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1800" b="1" dirty="0" err="1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Междуфакултетско</a:t>
            </a:r>
            <a:r>
              <a:rPr lang="bg-BG" sz="1800" b="1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финансиране за сметка на отчислените средства по Методиката</a:t>
            </a:r>
            <a:endParaRPr lang="bg-BG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963" y="1447800"/>
            <a:ext cx="118839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052294"/>
            <a:ext cx="10515600" cy="8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 в ЗВО, в сила от 01.01.2017 г., свързани с бюджета и разпределението му по звена</a:t>
            </a:r>
            <a:endParaRPr lang="bg-BG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62" y="1935128"/>
            <a:ext cx="11883951" cy="484844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600" b="1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Чл. 90</a:t>
            </a:r>
            <a:r>
              <a:rPr lang="bg-BG" sz="1600" b="1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16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ДВУ </a:t>
            </a:r>
            <a:r>
              <a:rPr lang="bg-BG" sz="16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съставя, изпълнява, приключва и отчита бюджет.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6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В рамките на общия бюджет АС ежегодно утвърждава бюджет на основните звена и филиалите на висшето училище, който се публикува, включително и на интернет страницата на висшето </a:t>
            </a:r>
            <a:r>
              <a:rPr lang="bg-BG" sz="16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училище. </a:t>
            </a:r>
            <a:r>
              <a:rPr lang="bg-BG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Бюджетът </a:t>
            </a:r>
            <a:r>
              <a:rPr lang="bg-BG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основните звена и филиалите на висшето училище се формира при спазване на ал. 6.</a:t>
            </a:r>
            <a:endParaRPr lang="bg-BG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Не по-малко от 75 на сто от приходите от такси за обучение и от средствата от държавния бюджет за издръжка на обучението, постъпили за обучението на студенти и докторанти по отделно професионално направление, се използват за финансиране на разходи за същото професионално направление.</a:t>
            </a:r>
            <a:endParaRPr lang="bg-BG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АС утвърждава методика за определяне на приноса на отделните основни звена и филиали за осъществяване на обучението по всяко професионално направление за целите на разпределението на получените приходи от такси за обучение и на средствата от държавния бюджет за издръжка на обучението.</a:t>
            </a:r>
            <a:endParaRPr lang="bg-BG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 </a:t>
            </a:r>
            <a:r>
              <a:rPr lang="bg-BG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утвърждава </a:t>
            </a:r>
            <a:r>
              <a:rPr lang="bg-BG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разпределение на получените приходи от такси за обучение и на средствата от държавния бюджет за издръжка на обучението между основните звена и филиалите в съответствие с ал. 4 и методиката по ал. 5. </a:t>
            </a:r>
            <a:endParaRPr lang="bg-BG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6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 Приходната и разходната част на бюджета се съставя по класификацията на приходите и разходите на държавния бюджет.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6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 В сроковете на представяне на годишния финансов отчет висшето училище публикува, включително и на интернет страницата на висшето училище, отчет за изпълнението на приходната и разходната част на бюджета по класификацията на приходите и разходите на държавния бюджет.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6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 Превишаването на приходите над разходите в края на годината преминава като наличност в бюджета на висшите училища за следващата година.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(10) Министърът на образованието и науката дава методически указания по разработването на методиката по ал. 5 и на разпределението по ал. 6.</a:t>
            </a:r>
            <a:endParaRPr lang="bg-BG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9"/>
          <a:stretch/>
        </p:blipFill>
        <p:spPr bwMode="auto">
          <a:xfrm>
            <a:off x="6199189" y="3355975"/>
            <a:ext cx="601555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473075" y="6275388"/>
            <a:ext cx="10390188" cy="346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7A005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1446968" y="331788"/>
            <a:ext cx="10590212" cy="377825"/>
          </a:xfrm>
          <a:prstGeom prst="rect">
            <a:avLst/>
          </a:prstGeom>
          <a:solidFill>
            <a:srgbClr val="7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-274638"/>
            <a:ext cx="115093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423633" cy="2708232"/>
          </a:xfrm>
        </p:spPr>
        <p:txBody>
          <a:bodyPr/>
          <a:lstStyle/>
          <a:p>
            <a: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 СОБСТВЕНИ ПРИХОДИ НА УНИВЕРСИТЕТА ЗА 2017 Г.</a:t>
            </a:r>
            <a:endParaRPr lang="bg-BG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838201"/>
            <a:ext cx="10515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1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 собствени приходи</a:t>
            </a:r>
            <a:endParaRPr lang="bg-BG" sz="21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62" y="1371600"/>
            <a:ext cx="11883951" cy="533400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Извън таксите за обучение, в бюджета на Университета постъпват следните други собствени приходи, съгласно т. 9.2, 9.3 и 9.4 от Правилника за бюджета: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такси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кандидатстване;</a:t>
            </a:r>
            <a:endParaRPr lang="en-US" sz="16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следдипломна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квалификация;</a:t>
            </a:r>
            <a:endParaRPr lang="en-US" sz="16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административни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за неучащи в Университета, чиито размери не може да надвишават необходимите материално-технически и административни разходи по предоставяне на услугата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научноизследователска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и реализация на създадените научноизследователски резултати и други обекти на интелектуална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собственост;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експертно- консултантска,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спортна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лечебна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върху интелектуална собственост;</a:t>
            </a:r>
            <a:endParaRPr lang="en-US" sz="16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отдадени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наем вещи и имоти, отстъпено право на ползване или съвместна дейност по договори с трети лица;</a:t>
            </a:r>
            <a:endParaRPr lang="en-US" sz="16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стопанска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дейност, свързана с основната дейност на Университета, включително дялово участие в търговски дружества;</a:t>
            </a:r>
            <a:endParaRPr lang="en-US" sz="16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международни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 и програми</a:t>
            </a:r>
            <a:endParaRPr lang="en-US" sz="16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дейности, свързани с учебния процес;</a:t>
            </a:r>
            <a:endParaRPr lang="en-US" sz="16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допустими от закона 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дарения от страната и чужбина</a:t>
            </a:r>
            <a:endParaRPr lang="en-US" sz="16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завещания</a:t>
            </a:r>
            <a:r>
              <a:rPr lang="bg-BG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завети, спонсорство и др</a:t>
            </a:r>
            <a:r>
              <a:rPr lang="bg-BG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1600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 </a:t>
            </a:r>
            <a:r>
              <a:rPr lang="ru-RU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реализираните други собствени приходи се отчисляват </a:t>
            </a:r>
            <a:r>
              <a:rPr lang="ru-RU" sz="1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издръжка на общите разходи на университета, обслужващите звена и за междуфакултетско финансиране, </a:t>
            </a:r>
            <a:r>
              <a:rPr lang="ru-RU" sz="1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както следва:</a:t>
            </a:r>
            <a:endParaRPr lang="bg-BG" sz="1600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914400"/>
            <a:ext cx="1051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1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Отчисления от другите собствени приходи</a:t>
            </a:r>
          </a:p>
          <a:p>
            <a:r>
              <a:rPr lang="bg-BG" sz="21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21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съгласно приложение № 1 към Правилника за бюджета)</a:t>
            </a:r>
            <a:endParaRPr lang="bg-BG" sz="21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4337" y="1524000"/>
            <a:ext cx="6553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838201"/>
            <a:ext cx="10515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1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 собствени приходи</a:t>
            </a:r>
            <a:r>
              <a:rPr lang="en-US" sz="21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1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  <a:endParaRPr lang="bg-BG" sz="21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961" y="1371600"/>
            <a:ext cx="1188395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35626" y="785594"/>
            <a:ext cx="118144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bg-BG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 собствени приходи, разпределени по звена</a:t>
            </a:r>
            <a:endParaRPr lang="bg-BG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785594"/>
            <a:ext cx="6248400" cy="604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1981199" y="838200"/>
            <a:ext cx="1005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g-BG" sz="1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ътрешноуниверситетско</a:t>
            </a:r>
            <a:r>
              <a:rPr lang="bg-BG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финансиране за сметка на отчисленията от другите собствени приходи</a:t>
            </a:r>
            <a:endParaRPr lang="bg-BG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199" y="1143000"/>
            <a:ext cx="67818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052294"/>
            <a:ext cx="10515600" cy="71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Отчисления от всички приходи на факултетите - по методиката и извън нея (по приложение 1 от Правилника за бюджета) – съпоставка между бюджета за 2017 г. и отчета за 2016 г.</a:t>
            </a:r>
            <a:endParaRPr lang="bg-BG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963" y="1825624"/>
            <a:ext cx="11883950" cy="49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1981199" y="838200"/>
            <a:ext cx="1005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Разполагаеми средства по бюджетите на звената през 2017 г.</a:t>
            </a:r>
            <a:endParaRPr lang="bg-BG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225" y="1219200"/>
            <a:ext cx="11884025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9"/>
          <a:stretch/>
        </p:blipFill>
        <p:spPr bwMode="auto">
          <a:xfrm>
            <a:off x="6199189" y="3355975"/>
            <a:ext cx="601555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473075" y="6275388"/>
            <a:ext cx="10390188" cy="346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7A005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1446968" y="331788"/>
            <a:ext cx="10590212" cy="377825"/>
          </a:xfrm>
          <a:prstGeom prst="rect">
            <a:avLst/>
          </a:prstGeom>
          <a:solidFill>
            <a:srgbClr val="7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-274638"/>
            <a:ext cx="115093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423633" cy="2708232"/>
          </a:xfrm>
        </p:spPr>
        <p:txBody>
          <a:bodyPr/>
          <a:lstStyle/>
          <a:p>
            <a: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 ТРАНСФЕРИ ОТ ДЪРЖАВНИЯ БЮДЖЕТ ПО ЧЛ. 91 ОТ ЗВО</a:t>
            </a:r>
            <a:endParaRPr lang="bg-BG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962" y="1137732"/>
            <a:ext cx="11883951" cy="56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450072"/>
            <a:ext cx="10490537" cy="463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№ 64 на МС от 25.03.2016 г. </a:t>
            </a:r>
            <a:r>
              <a:rPr lang="bg-BG" sz="4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условията и реда за утвърждаване на броя на приеманите за обучение студенти и докторанти в държавните висши училища и за приемане на </a:t>
            </a:r>
            <a:r>
              <a:rPr lang="bg-BG" sz="4000" b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Списък на приоритетните професионални направления</a:t>
            </a:r>
            <a:r>
              <a:rPr lang="bg-BG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4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4000" b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Списък на защитените специалности</a:t>
            </a:r>
            <a:endParaRPr lang="bg-BG" sz="40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914400"/>
            <a:ext cx="1051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1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насочване на другите трансфери от ДБ по чл. 91 от ЗВО по звена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0" y="1371600"/>
            <a:ext cx="42671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9"/>
          <a:stretch/>
        </p:blipFill>
        <p:spPr bwMode="auto">
          <a:xfrm>
            <a:off x="6199189" y="3355975"/>
            <a:ext cx="601555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473075" y="6275388"/>
            <a:ext cx="10390188" cy="346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7A005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1446968" y="331788"/>
            <a:ext cx="10590212" cy="377825"/>
          </a:xfrm>
          <a:prstGeom prst="rect">
            <a:avLst/>
          </a:prstGeom>
          <a:solidFill>
            <a:srgbClr val="7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-274638"/>
            <a:ext cx="115093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423633" cy="2708232"/>
          </a:xfrm>
        </p:spPr>
        <p:txBody>
          <a:bodyPr/>
          <a:lstStyle/>
          <a:p>
            <a: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А З Х О Д И</a:t>
            </a:r>
            <a:b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  <a:endParaRPr lang="bg-BG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052295"/>
            <a:ext cx="10515600" cy="4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1" algn="ctr"/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 2017 г.</a:t>
            </a:r>
            <a:endParaRPr lang="bg-BG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63" y="1679943"/>
            <a:ext cx="11883950" cy="5103629"/>
          </a:xfrm>
        </p:spPr>
        <p:txBody>
          <a:bodyPr/>
          <a:lstStyle/>
          <a:p>
            <a:pPr marL="0" indent="0" algn="just">
              <a:buNone/>
            </a:pPr>
            <a:r>
              <a:rPr lang="bg-BG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Съгласно т. 18.5. от Правилника за бюджета, приоритетите при извършване на плащанията по видове разходи през 2017 г. са в следната последователност, като разходът с най-висок приоритет е посочен на първо място:</a:t>
            </a:r>
          </a:p>
          <a:p>
            <a:pPr lvl="3" algn="just"/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2400" dirty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възнаграждения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осигурителни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плащания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bg-BG" sz="2400" dirty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bg-BG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Държавни и  местни данъци</a:t>
            </a:r>
          </a:p>
          <a:p>
            <a:pPr lvl="3" algn="just"/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Извънтрудови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възнаграждения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осигурителни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плащания</a:t>
            </a:r>
            <a:endParaRPr lang="bg-BG" sz="2400" dirty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Експлоатационна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издръжка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сградите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отопление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осветление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bg-BG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онсумативи</a:t>
            </a:r>
            <a:r>
              <a:rPr lang="bg-BG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3" algn="just"/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научноизследователски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</a:t>
            </a:r>
            <a:endParaRPr lang="bg-BG" sz="2400" dirty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bg-BG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</a:t>
            </a:r>
            <a:r>
              <a:rPr lang="bg-BG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)финансиране на проекти и програми</a:t>
            </a:r>
          </a:p>
          <a:p>
            <a:pPr lvl="3" algn="just"/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основен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придобиване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дълготрайни</a:t>
            </a:r>
            <a:r>
              <a:rPr lang="en-US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</a:t>
            </a:r>
            <a:endParaRPr lang="bg-BG" sz="2400" dirty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bg-BG" sz="24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 </a:t>
            </a:r>
            <a:r>
              <a:rPr lang="bg-BG" sz="24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</a:t>
            </a:r>
            <a:endParaRPr lang="bg-BG" sz="2400" dirty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762000" y="1052295"/>
            <a:ext cx="10515600" cy="4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1" algn="ctr"/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 2017 г. по ЕБК</a:t>
            </a:r>
            <a:endParaRPr lang="bg-BG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5936" y="1679575"/>
            <a:ext cx="9890603" cy="510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052294"/>
            <a:ext cx="10515600" cy="4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 за 2017 г. по ЕБК</a:t>
            </a:r>
            <a:endParaRPr lang="bg-BG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63" y="1676400"/>
            <a:ext cx="11883950" cy="50292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Най- </a:t>
            </a:r>
            <a:r>
              <a:rPr lang="ru-RU" sz="20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голям относителен дял от общите разходи </a:t>
            </a:r>
            <a:r>
              <a:rPr lang="ru-RU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Университета заемат </a:t>
            </a:r>
            <a:r>
              <a:rPr lang="ru-RU" sz="20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средствата за работни заплати, извънтрудови възнаграждения и свързаните с тях социално- и здравноосигурителни </a:t>
            </a:r>
            <a:r>
              <a:rPr lang="ru-RU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плащания.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20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500 000</a:t>
            </a:r>
            <a:r>
              <a:rPr lang="bg-BG" sz="20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лв. са общите разходи, свързани с </a:t>
            </a:r>
            <a:r>
              <a:rPr lang="bg-BG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(§01+02+05), </a:t>
            </a:r>
            <a:r>
              <a:rPr lang="bg-BG" sz="20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което представлява 65% от всички разходи. От тях 45 000 000 лв. са предвидените разходи за трудови </a:t>
            </a:r>
            <a:r>
              <a:rPr lang="bg-BG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възнаграждения (§01) </a:t>
            </a:r>
            <a:r>
              <a:rPr lang="bg-BG" sz="20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46% от общите разходи на </a:t>
            </a:r>
            <a:r>
              <a:rPr lang="bg-BG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bg-BG" sz="20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общите средства за заплати на персонала по трудови правоотношения, средствата за преподавателите са 32 500 000 лв., а за </a:t>
            </a:r>
            <a:r>
              <a:rPr lang="bg-BG" sz="20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непреподавателите</a:t>
            </a:r>
            <a:r>
              <a:rPr lang="bg-BG" sz="20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12 500 000 </a:t>
            </a:r>
            <a:r>
              <a:rPr lang="bg-BG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bg-BG" sz="2000" dirty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планираните 45 млн. лв. за разходи за работни заплати, 25,5 млн. представляват основни работни заплати, 19,5 млн. лв. са допълнителни възнаграждения с постоянен и непостоянен характер по Наредбата за структурата и организацията на работната заплата.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Подробните </a:t>
            </a:r>
            <a:r>
              <a:rPr lang="bg-BG" sz="20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данни, свързани с персонала </a:t>
            </a:r>
            <a:r>
              <a:rPr lang="bg-BG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съдържат </a:t>
            </a:r>
            <a:r>
              <a:rPr lang="bg-BG" sz="20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за структурата му по звена, средните брутни работни заплати за преподавателите и </a:t>
            </a:r>
            <a:r>
              <a:rPr lang="bg-BG" sz="2000" dirty="0" err="1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непреподавателите</a:t>
            </a:r>
            <a:r>
              <a:rPr lang="bg-BG" sz="20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средствата за работни заплати по звена и </a:t>
            </a:r>
            <a:r>
              <a:rPr lang="bg-BG" sz="20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bg-BG" sz="2000" dirty="0" smtClean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1010885" y="2216092"/>
            <a:ext cx="14097565" cy="411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bg-BG" sz="40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578" y="0"/>
            <a:ext cx="1638405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05317"/>
              </p:ext>
            </p:extLst>
          </p:nvPr>
        </p:nvGraphicFramePr>
        <p:xfrm>
          <a:off x="148962" y="1052294"/>
          <a:ext cx="11814438" cy="5653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Worksheet" r:id="rId4" imgW="15316353" imgH="15516225" progId="Excel.Sheet.8">
                  <p:embed/>
                </p:oleObj>
              </mc:Choice>
              <mc:Fallback>
                <p:oleObj name="Worksheet" r:id="rId4" imgW="15316353" imgH="15516225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62" y="1052294"/>
                        <a:ext cx="11814438" cy="5653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052294"/>
            <a:ext cx="10515600" cy="4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 за 2017 г. по ЕБК</a:t>
            </a:r>
            <a:endParaRPr lang="bg-BG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63" y="1524000"/>
            <a:ext cx="11883950" cy="5334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Разходите </a:t>
            </a:r>
            <a:r>
              <a:rPr lang="ru-RU" sz="1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издръжка са 16,8% от общите разходи на Университета, като от тях най-висок относителен дял заемат </a:t>
            </a:r>
            <a:r>
              <a:rPr lang="ru-RU" sz="18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разходите, свързани с експлоатационната издръжка на сградите - </a:t>
            </a:r>
            <a:r>
              <a:rPr lang="ru-RU" sz="1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вода, горива и енергия – 4 641 300 лв. – 28,1</a:t>
            </a:r>
            <a:r>
              <a:rPr lang="ru-RU" sz="18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bg-BG" sz="1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bg-BG" sz="1800" dirty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8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8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Разходите </a:t>
            </a:r>
            <a:r>
              <a:rPr lang="bg-BG" sz="1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СБКО са планирани в размера, определен в чл. 40, ал. 1 и 2 от ПМС 374 / 2016 г. – 3 на сто от утвърдените разходи за основни заплати на лицата, назначени по трудови правоотношения, включващи данъци и осигурителни </a:t>
            </a:r>
            <a:r>
              <a:rPr lang="bg-BG" sz="18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вноски. Съгласно чл. 51 от КТД № 10 от 2016 г., средствата </a:t>
            </a:r>
            <a:r>
              <a:rPr lang="bg-BG" sz="1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фонд СБКО се изразходват в следните направления:</a:t>
            </a:r>
            <a:endParaRPr lang="en-US" sz="1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bg-BG" sz="1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ваучери за храна;</a:t>
            </a:r>
            <a:endParaRPr lang="en-US" sz="1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bg-BG" sz="1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 обслужване;</a:t>
            </a:r>
            <a:endParaRPr lang="en-US" sz="1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bg-BG" sz="1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поддържане на учебно-научните бази;</a:t>
            </a:r>
            <a:endParaRPr lang="en-US" sz="1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bg-BG" sz="1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 подпомагане с парични помощи при временна нетрудоспособност, на социално слаби членове на колектива и при други временни затруднения;</a:t>
            </a:r>
            <a:endParaRPr lang="en-US" sz="1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bg-BG" sz="1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 подпомагане с парични помощи при смърт на член от семейството (родител, дете, съпруг);</a:t>
            </a:r>
            <a:endParaRPr lang="en-US" sz="1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bg-BG" sz="1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и туризъм;</a:t>
            </a:r>
            <a:endParaRPr lang="en-US" sz="1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bg-BG" sz="18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работници </a:t>
            </a:r>
            <a:r>
              <a:rPr lang="bg-BG" sz="1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служители с 20 години трудов стаж в Университета, при навършване на юбилейни 60 години, могат да получат допълнително материално стимулиране в размер до една основна месечна работна заплата за длъжност „асистент“ по предложение на Факултетен съвет/ Съвет на Департамента/ Началник на отдел и със заповед на Ректора</a:t>
            </a:r>
            <a:r>
              <a:rPr lang="bg-BG" sz="18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bg-BG" sz="1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 разходи – състезания, културно-масови мероприятия и др</a:t>
            </a:r>
            <a:r>
              <a:rPr lang="bg-BG" sz="18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052294"/>
            <a:ext cx="10515600" cy="4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 за 2017 г. по ЕБК</a:t>
            </a:r>
            <a:endParaRPr lang="bg-BG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63" y="1752600"/>
            <a:ext cx="11883950" cy="51054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8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Предвидените </a:t>
            </a:r>
            <a:r>
              <a:rPr lang="bg-BG" sz="18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за стипендии на учащите (10 000 000 лв.) включват средствата, предоставени като трансфер от държавния бюджет за изплащане на стипендии и помощи по реда на ПМС № 90/2000 г. – 6 761 972 лв</a:t>
            </a:r>
            <a:r>
              <a:rPr lang="bg-BG" sz="18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целеви и поименни стипендии, </a:t>
            </a:r>
            <a:r>
              <a:rPr lang="bg-BG" sz="18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средства за стипендии по международни проекти, програми и договори за финансиране</a:t>
            </a:r>
            <a:r>
              <a:rPr lang="bg-BG" sz="18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8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 летния семестър на учебната 2016/2017 г., размерите на стипендиите по успех са увеличени, като максималният размер на месечната стипендия е 150 лв. Увеличението е заложено в ПМС № 90/2000 г., с последното му изменение от 29.07.2016 г., като необходимите допълнителни средства за изплащане на увеличените размери са предоставени чрез трансфера за държавния бюджет.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 smtClean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800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800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планираните 7,2 млн. лв. капиталови разходи, финансираните със средства, предоставени от държавния бюджет са 832 679 лв., останалите са за сметка на преходни остатъци на звената, собствени приходи и средства по научноизследователски и други проекти, програми и договори за финансиране.</a:t>
            </a:r>
            <a:endParaRPr lang="bg-BG" sz="1800" dirty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962" y="1052294"/>
            <a:ext cx="11814438" cy="55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9"/>
          <a:stretch/>
        </p:blipFill>
        <p:spPr bwMode="auto">
          <a:xfrm>
            <a:off x="6199189" y="3355975"/>
            <a:ext cx="601555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473075" y="6275388"/>
            <a:ext cx="10390188" cy="346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7A005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1446968" y="331788"/>
            <a:ext cx="10590212" cy="377825"/>
          </a:xfrm>
          <a:prstGeom prst="rect">
            <a:avLst/>
          </a:prstGeom>
          <a:solidFill>
            <a:srgbClr val="7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-274638"/>
            <a:ext cx="115093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423633" cy="2708232"/>
          </a:xfrm>
        </p:spPr>
        <p:txBody>
          <a:bodyPr/>
          <a:lstStyle/>
          <a:p>
            <a: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НАЛИЧНОСТИ,</a:t>
            </a:r>
            <a:b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ДЕФИЦИТ, ИЗЛИШЪК И ФИНАНСИРАНЕ</a:t>
            </a:r>
            <a:endParaRPr lang="bg-BG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137" y="1719619"/>
            <a:ext cx="10515600" cy="4067032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/>
            </a:r>
            <a:br>
              <a:rPr lang="bg-BG" dirty="0"/>
            </a:br>
            <a:endParaRPr lang="bg-B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83" y="1043136"/>
            <a:ext cx="10648729" cy="5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052294"/>
            <a:ext cx="10515600" cy="4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НАЛИЧНОСТИ по бюджетите на звената и на Университета</a:t>
            </a:r>
            <a:endParaRPr lang="bg-BG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bg-BG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Съгласно чл. 19 от Правилника за бюджета и т. 23 от Методиката на СУ, превишението </a:t>
            </a:r>
            <a:r>
              <a:rPr lang="bg-BG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приходите над разходите в края на календарната година преминава като наличност в бюджета на Университета за следващата </a:t>
            </a:r>
            <a:r>
              <a:rPr lang="bg-BG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година.</a:t>
            </a:r>
          </a:p>
          <a:p>
            <a:pPr marL="0" indent="0" algn="just">
              <a:buNone/>
            </a:pPr>
            <a:r>
              <a:rPr lang="bg-BG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Неизразходваните </a:t>
            </a:r>
            <a:r>
              <a:rPr lang="bg-BG" dirty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към края на предходната година средства от държавния бюджет за издръжка на обучението, приходи от такси за обучение и други целеви приходи допълват бюджетите на основните звена за следващата година като преходен остатък. Преходният остатък се използва за издръжка и подобряване на качеството на </a:t>
            </a:r>
            <a:r>
              <a:rPr lang="bg-BG" dirty="0" smtClean="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обучението, за научноизследователската дейност и капиталови разходи.</a:t>
            </a:r>
            <a:endParaRPr lang="en-US" dirty="0">
              <a:solidFill>
                <a:srgbClr val="7A0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1981199" y="838200"/>
            <a:ext cx="9367537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НАЛИЧНОСТИ по бюджетите на звената и на Университета</a:t>
            </a:r>
            <a:endParaRPr lang="bg-BG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219202"/>
            <a:ext cx="4971837" cy="54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052294"/>
            <a:ext cx="10515600" cy="4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РЕКАПИТУЛАЦИЯ БЮДЖЕТ 2017 г.</a:t>
            </a:r>
            <a:endParaRPr lang="bg-BG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962" y="1524000"/>
            <a:ext cx="1188395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9"/>
          <a:stretch/>
        </p:blipFill>
        <p:spPr bwMode="auto">
          <a:xfrm>
            <a:off x="6199189" y="3355975"/>
            <a:ext cx="601555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473075" y="6275388"/>
            <a:ext cx="10390188" cy="346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7A005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1446968" y="331788"/>
            <a:ext cx="10590212" cy="377825"/>
          </a:xfrm>
          <a:prstGeom prst="rect">
            <a:avLst/>
          </a:prstGeom>
          <a:solidFill>
            <a:srgbClr val="7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-274638"/>
            <a:ext cx="115093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423633" cy="2708232"/>
          </a:xfrm>
        </p:spPr>
        <p:txBody>
          <a:bodyPr/>
          <a:lstStyle/>
          <a:p>
            <a:r>
              <a:rPr lang="bg-BG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</a:t>
            </a:r>
            <a:endParaRPr lang="bg-BG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450072"/>
            <a:ext cx="10490537" cy="463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bg-BG" sz="40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62" y="1052294"/>
            <a:ext cx="11883951" cy="573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9"/>
          <a:stretch/>
        </p:blipFill>
        <p:spPr bwMode="auto">
          <a:xfrm>
            <a:off x="6199189" y="3355975"/>
            <a:ext cx="601555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473075" y="6275388"/>
            <a:ext cx="10390188" cy="346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7A005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1446968" y="331788"/>
            <a:ext cx="10590212" cy="377825"/>
          </a:xfrm>
          <a:prstGeom prst="rect">
            <a:avLst/>
          </a:prstGeom>
          <a:solidFill>
            <a:srgbClr val="7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-274638"/>
            <a:ext cx="115093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423633" cy="2708232"/>
          </a:xfrm>
        </p:spPr>
        <p:txBody>
          <a:bodyPr/>
          <a:lstStyle/>
          <a:p>
            <a: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Трансфери от ДБ за издръжка на обучението и приходи от такси за обучение</a:t>
            </a:r>
            <a:endParaRPr lang="bg-BG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450072"/>
            <a:ext cx="10490537" cy="463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bg-BG" sz="40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62" y="1052294"/>
            <a:ext cx="11883951" cy="57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7"/>
          <a:stretch/>
        </p:blipFill>
        <p:spPr bwMode="auto">
          <a:xfrm>
            <a:off x="148962" y="-14506"/>
            <a:ext cx="118839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33137" y="1052294"/>
            <a:ext cx="10515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62" y="1052294"/>
            <a:ext cx="11883950" cy="58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4018</Words>
  <Application>Microsoft Office PowerPoint</Application>
  <PresentationFormat>Widescreen</PresentationFormat>
  <Paragraphs>292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Symbol</vt:lpstr>
      <vt:lpstr>Times New Roman</vt:lpstr>
      <vt:lpstr>Trajan Pro 3</vt:lpstr>
      <vt:lpstr>Office Theme</vt:lpstr>
      <vt:lpstr>Worksheet</vt:lpstr>
      <vt:lpstr>Б Ю Д Ж Е Т на СУ „Св. Климент Охридски“ за 2017 г. и разпределението му по звена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Трансфери от ДБ за издръжка на обучението и приходи от такси за обучение</vt:lpstr>
      <vt:lpstr>PowerPoint Presentation</vt:lpstr>
      <vt:lpstr>PowerPoint Presentation</vt:lpstr>
      <vt:lpstr>PowerPoint Presentation</vt:lpstr>
      <vt:lpstr>PowerPoint Presentation</vt:lpstr>
      <vt:lpstr>Транспонирне на финансирането по ПН със средства на ДБ и от такси за обучение във финансиране по структурни звена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ДРУГИ СОБСТВЕНИ ПРИХОДИ НА УНИВЕРСИТЕТА ЗА 2017 Г.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ДРУГИ ТРАНСФЕРИ ОТ ДЪРЖАВНИЯ БЮДЖЕТ ПО ЧЛ. 91 ОТ ЗВО</vt:lpstr>
      <vt:lpstr>PowerPoint Presentation</vt:lpstr>
      <vt:lpstr>PowerPoint Presentation</vt:lpstr>
      <vt:lpstr>Р А З Х О Д И 2017 г.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НАЛИЧНОСТИ, ДЕФИЦИТ, ИЗЛИШЪК И ФИНАНСИРАНЕ</vt:lpstr>
      <vt:lpstr>PowerPoint Presentation</vt:lpstr>
      <vt:lpstr>PowerPoint Presentation</vt:lpstr>
      <vt:lpstr>PowerPoint Presentation</vt:lpstr>
      <vt:lpstr>БЛАГОДАРЯ ЗА ВНИМАНИЕТО</vt:lpstr>
    </vt:vector>
  </TitlesOfParts>
  <Company>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Gorok</dc:creator>
  <cp:lastModifiedBy>Petrova</cp:lastModifiedBy>
  <cp:revision>262</cp:revision>
  <dcterms:created xsi:type="dcterms:W3CDTF">2016-03-29T08:52:53Z</dcterms:created>
  <dcterms:modified xsi:type="dcterms:W3CDTF">2017-06-18T10:40:29Z</dcterms:modified>
</cp:coreProperties>
</file>